
<file path=[Content_Types].xml><?xml version="1.0" encoding="utf-8"?>
<Types xmlns="http://schemas.openxmlformats.org/package/2006/content-types">
  <Override PartName="/customXml/itemProps3.xml" ContentType="application/vnd.openxmlformats-officedocument.customXmlProperties+xml"/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docMetadata/LabelInfo.xml" ContentType="application/vnd.ms-office.classificationlabels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authors.xml" ContentType="application/vnd.ms-powerpoint.author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78" r:id="rId5"/>
    <p:sldId id="275" r:id="rId6"/>
    <p:sldId id="276" r:id="rId7"/>
    <p:sldId id="277" r:id="rId8"/>
    <p:sldId id="294" r:id="rId9"/>
    <p:sldId id="293" r:id="rId10"/>
    <p:sldId id="295" r:id="rId11"/>
    <p:sldId id="28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4995" autoAdjust="0"/>
    <p:restoredTop sz="95634"/>
  </p:normalViewPr>
  <p:slideViewPr>
    <p:cSldViewPr snapToGrid="0" showGuides="1">
      <p:cViewPr>
        <p:scale>
          <a:sx n="75" d="100"/>
          <a:sy n="75" d="100"/>
        </p:scale>
        <p:origin x="-320" y="-172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-16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Relationship Id="rId27" Type="http://schemas.microsoft.com/office/2018/10/relationships/authors" Target="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=""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pPr/>
              <a:t>9/28/2023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="" xmlns:a16="http://schemas.microsoft.com/office/drawing/2014/main" id="{A894A48D-3417-BE20-3062-A3660969046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="" xmlns:a16="http://schemas.microsoft.com/office/drawing/2014/main" id="{AC9ED954-709D-51DC-3EA0-0E06FE1D72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="" xmlns:a16="http://schemas.microsoft.com/office/drawing/2014/main" id="{1F57F2FB-2942-7663-E6DB-E3A976549D53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="" xmlns:a16="http://schemas.microsoft.com/office/drawing/2014/main" id="{ED31FE42-8AA6-DC9C-5EE7-8737143C1DDB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458D246-FB21-4ACB-9068-6447CC7872F8}" type="datetimeFigureOut">
              <a:rPr lang="en-US" smtClean="0"/>
              <a:pPr/>
              <a:t>9/28/2023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="" xmlns:a16="http://schemas.microsoft.com/office/drawing/2014/main" id="{5F659C92-43C4-05C5-9170-5CF256AF99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="" xmlns:a16="http://schemas.microsoft.com/office/drawing/2014/main" id="{74923A81-0599-8ECF-BDF0-A4898D46829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BF3159-94EB-4F6B-8273-09F1A6B019E6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4640078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9143740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3235818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9613866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7993361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6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1889056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smtClean="0"/>
              <a:pPr/>
              <a:t>7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2424331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pPr/>
              <a:t>8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3077670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=""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cxnSp>
        <p:nvCxnSpPr>
          <p:cNvPr id="24" name="Straight Connector 2">
            <a:extLst>
              <a:ext uri="{FF2B5EF4-FFF2-40B4-BE49-F238E27FC236}">
                <a16:creationId xmlns=""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=""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=""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=""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=""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5" name="Freeform: Shape 7">
            <a:extLst>
              <a:ext uri="{FF2B5EF4-FFF2-40B4-BE49-F238E27FC236}">
                <a16:creationId xmlns=""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Freeform: Shape 8">
            <a:extLst>
              <a:ext uri="{FF2B5EF4-FFF2-40B4-BE49-F238E27FC236}">
                <a16:creationId xmlns=""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7" name="Freeform: Shape 9">
            <a:extLst>
              <a:ext uri="{FF2B5EF4-FFF2-40B4-BE49-F238E27FC236}">
                <a16:creationId xmlns=""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=""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=""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=""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=""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=""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=""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=""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=""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=""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=""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=""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=""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=""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=""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=""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=""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=""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=""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=""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=""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=""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=""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=""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=""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=""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=""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accent3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=""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=""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=""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=""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=""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=""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=""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chemeClr val="accent3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=""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=""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chemeClr val="accent6">
                <a:lumMod val="10000"/>
                <a:lumOff val="90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=""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=""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=""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=""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=""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=""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=""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=""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=""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=""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=""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=""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=""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=""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=""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=""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=""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=""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=""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=""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=""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=""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accent6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9">
            <a:extLst>
              <a:ext uri="{FF2B5EF4-FFF2-40B4-BE49-F238E27FC236}">
                <a16:creationId xmlns=""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8" name="Freeform: Shape 24">
            <a:extLst>
              <a:ext uri="{FF2B5EF4-FFF2-40B4-BE49-F238E27FC236}">
                <a16:creationId xmlns=""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=""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=""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=""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=""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7" name="Title 1">
            <a:extLst>
              <a:ext uri="{FF2B5EF4-FFF2-40B4-BE49-F238E27FC236}">
                <a16:creationId xmlns=""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=""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=""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6" name="Freeform 15">
            <a:extLst>
              <a:ext uri="{FF2B5EF4-FFF2-40B4-BE49-F238E27FC236}">
                <a16:creationId xmlns=""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=""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=""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=""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=""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=""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=""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=""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=""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=""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solidFill>
                  <a:schemeClr val="accent6"/>
                </a:solidFill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=""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=""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=""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08725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0" name="Freeform: Shape 11">
            <a:extLst>
              <a:ext uri="{FF2B5EF4-FFF2-40B4-BE49-F238E27FC236}">
                <a16:creationId xmlns=""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=""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=""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solidFill>
            <a:schemeClr val="accent6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9" name="Hexagon 15">
            <a:extLst>
              <a:ext uri="{FF2B5EF4-FFF2-40B4-BE49-F238E27FC236}">
                <a16:creationId xmlns=""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0" name="Hexagon 17">
            <a:extLst>
              <a:ext uri="{FF2B5EF4-FFF2-40B4-BE49-F238E27FC236}">
                <a16:creationId xmlns=""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Hexagon 19">
            <a:extLst>
              <a:ext uri="{FF2B5EF4-FFF2-40B4-BE49-F238E27FC236}">
                <a16:creationId xmlns=""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Hexagon 21">
            <a:extLst>
              <a:ext uri="{FF2B5EF4-FFF2-40B4-BE49-F238E27FC236}">
                <a16:creationId xmlns=""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4" name="Freeform 43">
            <a:extLst>
              <a:ext uri="{FF2B5EF4-FFF2-40B4-BE49-F238E27FC236}">
                <a16:creationId xmlns=""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4" name="Hexagon 27">
            <a:extLst>
              <a:ext uri="{FF2B5EF4-FFF2-40B4-BE49-F238E27FC236}">
                <a16:creationId xmlns=""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5" name="Hexagon 28">
            <a:extLst>
              <a:ext uri="{FF2B5EF4-FFF2-40B4-BE49-F238E27FC236}">
                <a16:creationId xmlns=""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3" name="Freeform 42">
            <a:extLst>
              <a:ext uri="{FF2B5EF4-FFF2-40B4-BE49-F238E27FC236}">
                <a16:creationId xmlns=""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8" name="Hexagon 31">
            <a:extLst>
              <a:ext uri="{FF2B5EF4-FFF2-40B4-BE49-F238E27FC236}">
                <a16:creationId xmlns=""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46" name="Freeform 45">
            <a:extLst>
              <a:ext uri="{FF2B5EF4-FFF2-40B4-BE49-F238E27FC236}">
                <a16:creationId xmlns=""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28" name="Content Placeholder 47">
            <a:extLst>
              <a:ext uri="{FF2B5EF4-FFF2-40B4-BE49-F238E27FC236}">
                <a16:creationId xmlns=""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=""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=""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=""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=""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=""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=""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=""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Freeform: Shape 4">
            <a:extLst>
              <a:ext uri="{FF2B5EF4-FFF2-40B4-BE49-F238E27FC236}">
                <a16:creationId xmlns=""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3" name="Freeform: Shape 12">
            <a:extLst>
              <a:ext uri="{FF2B5EF4-FFF2-40B4-BE49-F238E27FC236}">
                <a16:creationId xmlns=""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4" name="Freeform: Shape 13">
            <a:extLst>
              <a:ext uri="{FF2B5EF4-FFF2-40B4-BE49-F238E27FC236}">
                <a16:creationId xmlns=""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15" name="Freeform: Shape 14">
            <a:extLst>
              <a:ext uri="{FF2B5EF4-FFF2-40B4-BE49-F238E27FC236}">
                <a16:creationId xmlns=""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: Shape 15">
            <a:extLst>
              <a:ext uri="{FF2B5EF4-FFF2-40B4-BE49-F238E27FC236}">
                <a16:creationId xmlns=""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=""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=""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</a:t>
            </a:r>
            <a:r>
              <a:rPr lang="zh-CN" altLang="en-US" dirty="0"/>
              <a:t> </a:t>
            </a:r>
            <a:r>
              <a:rPr lang="en-US" altLang="zh-CN" dirty="0"/>
              <a:t>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=""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=""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=""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accent6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=""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=""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=""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0" name="Freeform 29">
            <a:extLst>
              <a:ext uri="{FF2B5EF4-FFF2-40B4-BE49-F238E27FC236}">
                <a16:creationId xmlns=""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=""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: Shape 11">
            <a:extLst>
              <a:ext uri="{FF2B5EF4-FFF2-40B4-BE49-F238E27FC236}">
                <a16:creationId xmlns=""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>
          <a:xfrm>
            <a:off x="484632" y="6217920"/>
            <a:ext cx="4114800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>
          <a:xfrm>
            <a:off x="11194169" y="6217920"/>
            <a:ext cx="458592" cy="365125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=""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47">
            <a:extLst>
              <a:ext uri="{FF2B5EF4-FFF2-40B4-BE49-F238E27FC236}">
                <a16:creationId xmlns=""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=""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>
                <a:solidFill>
                  <a:schemeClr val="accent6"/>
                </a:solidFill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=""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=""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=""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accent6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=""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=""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=""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=""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=""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2" name="Freeform 11">
            <a:extLst>
              <a:ext uri="{FF2B5EF4-FFF2-40B4-BE49-F238E27FC236}">
                <a16:creationId xmlns=""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6"/>
              </a:solidFill>
            </a:endParaRPr>
          </a:p>
        </p:txBody>
      </p:sp>
      <p:sp>
        <p:nvSpPr>
          <p:cNvPr id="13" name="Freeform: Shape 11">
            <a:extLst>
              <a:ext uri="{FF2B5EF4-FFF2-40B4-BE49-F238E27FC236}">
                <a16:creationId xmlns=""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=""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dirty="0"/>
              <a:t>Click to edit </a:t>
            </a:r>
            <a:r>
              <a:rPr lang="en-US" altLang="zh-CN" dirty="0"/>
              <a:t>Text</a:t>
            </a:r>
            <a:r>
              <a:rPr lang="zh-CN" altLang="en-US" dirty="0"/>
              <a:t> </a:t>
            </a:r>
            <a:r>
              <a:rPr lang="en-US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=""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4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=""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6">
            <a:extLst>
              <a:ext uri="{FF2B5EF4-FFF2-40B4-BE49-F238E27FC236}">
                <a16:creationId xmlns=""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dirty="0"/>
          </a:p>
        </p:txBody>
      </p:sp>
      <p:sp>
        <p:nvSpPr>
          <p:cNvPr id="6" name="Freeform: Shape 7">
            <a:extLst>
              <a:ext uri="{FF2B5EF4-FFF2-40B4-BE49-F238E27FC236}">
                <a16:creationId xmlns=""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: Shape 11">
            <a:extLst>
              <a:ext uri="{FF2B5EF4-FFF2-40B4-BE49-F238E27FC236}">
                <a16:creationId xmlns=""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‹#›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=""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=""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=""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=""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=""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=""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=""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=""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=""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=""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=""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=""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=""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=""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accent6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=""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=""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=""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=""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=""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accent6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=""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=""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=""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=""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=""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=""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=""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=""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=""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=""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=""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=""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=""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=""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=""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=""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=""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=""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=""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accent6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=""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accent6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=""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accent6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>
                <a:solidFill>
                  <a:schemeClr val="accent6"/>
                </a:solidFill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=""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=""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6" name="Text Placeholder 2">
            <a:extLst>
              <a:ext uri="{FF2B5EF4-FFF2-40B4-BE49-F238E27FC236}">
                <a16:creationId xmlns=""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=""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6"/>
                </a:solidFill>
                <a:latin typeface="+mn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6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=""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="" xmlns:a16="http://schemas.microsoft.com/office/drawing/2014/main" id="{4C6EC6F6-F346-241D-C2AD-CEA21AF2E0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8048" y="266620"/>
            <a:ext cx="4205104" cy="1115434"/>
          </a:xfrm>
          <a:solidFill>
            <a:schemeClr val="accent4">
              <a:lumMod val="40000"/>
              <a:lumOff val="60000"/>
            </a:schemeClr>
          </a:solidFill>
          <a:ln>
            <a:solidFill>
              <a:schemeClr val="bg1"/>
            </a:solidFill>
          </a:ln>
        </p:spPr>
        <p:txBody>
          <a:bodyPr/>
          <a:lstStyle/>
          <a:p>
            <a:r>
              <a:rPr lang="en-IN" dirty="0" smtClean="0">
                <a:latin typeface="Bodoni MT" pitchFamily="18" charset="0"/>
              </a:rPr>
              <a:t>   </a:t>
            </a:r>
            <a:r>
              <a:rPr lang="en-IN" i="1" dirty="0" smtClean="0">
                <a:latin typeface="Calisto MT" pitchFamily="18" charset="0"/>
              </a:rPr>
              <a:t>Blog</a:t>
            </a:r>
            <a:r>
              <a:rPr lang="en-IN" dirty="0" smtClean="0">
                <a:latin typeface="Calisto MT" pitchFamily="18" charset="0"/>
              </a:rPr>
              <a:t> </a:t>
            </a:r>
            <a:r>
              <a:rPr lang="en-IN" i="1" dirty="0" smtClean="0">
                <a:latin typeface="Calisto MT" pitchFamily="18" charset="0"/>
              </a:rPr>
              <a:t>Website</a:t>
            </a:r>
            <a:endParaRPr lang="en-US" i="1" dirty="0">
              <a:latin typeface="Calisto MT" pitchFamily="18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FE20B9D-3E1B-ACAC-E328-901AE7E6D939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r>
              <a:rPr lang="en-IN" altLang="zh-CN" dirty="0" smtClean="0"/>
              <a:t>1</a:t>
            </a:r>
            <a:endParaRPr lang="en-US" altLang="zh-CN" dirty="0"/>
          </a:p>
        </p:txBody>
      </p:sp>
      <p:pic>
        <p:nvPicPr>
          <p:cNvPr id="7" name="Picture 6" descr="LJ LOGO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  <p:sp>
        <p:nvSpPr>
          <p:cNvPr id="9" name="Freeform: Shape 11">
            <a:extLst>
              <a:ext uri="{FF2B5EF4-FFF2-40B4-BE49-F238E27FC236}">
                <a16:creationId xmlns="" xmlns:a16="http://schemas.microsoft.com/office/drawing/2014/main" id="{E5D4DE6D-89C8-6FFF-287D-3F3BAD416C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9203822" y="3639186"/>
            <a:ext cx="1637958" cy="187385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1" name="Freeform: Shape 11">
            <a:extLst>
              <a:ext uri="{FF2B5EF4-FFF2-40B4-BE49-F238E27FC236}">
                <a16:creationId xmlns="" xmlns:a16="http://schemas.microsoft.com/office/drawing/2014/main" id="{E5D4DE6D-89C8-6FFF-287D-3F3BAD416CA1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10460215" y="5332217"/>
            <a:ext cx="924125" cy="917997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50196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628225" y="2684772"/>
            <a:ext cx="4282442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Name:-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Malani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Maulik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Pareshbhai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Roll no:- 11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Enroll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. No:-21002170110069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Branch :- CE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endParaRPr lang="en-US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909332" y="2679282"/>
            <a:ext cx="4869668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Name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:-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Ramdasani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Mahek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Kamal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Roll no:- 12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Enroll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. No:-21002170110150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Branch :- CE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endParaRPr lang="en-US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17761" y="4611231"/>
            <a:ext cx="6519639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Name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:-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Radhanpura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Nilay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            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Bhashitkumar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Roll no:- 23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Enroll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. No:-21002170110147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Branch :- CE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endParaRPr lang="en-US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914901" y="4611231"/>
            <a:ext cx="4457700" cy="224676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Name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:-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Patel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Harshil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Sanjaykumar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Roll no:- 27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err="1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Enroll</a:t>
            </a: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. No:-21002170110105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Branch :- CE</a:t>
            </a: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IN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  <a:p>
            <a:pPr marL="0" indent="0" algn="ctr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IN" sz="2000" dirty="0" smtClean="0">
                <a:solidFill>
                  <a:schemeClr val="accent4">
                    <a:lumMod val="50000"/>
                  </a:schemeClr>
                </a:solidFill>
                <a:latin typeface="Arial Rounded MT Bold" pitchFamily="34" charset="0"/>
                <a:ea typeface="微软雅黑"/>
                <a:cs typeface="Posterama" panose="020B0504020200020000" pitchFamily="34" charset="0"/>
              </a:rPr>
              <a:t> </a:t>
            </a:r>
            <a:endParaRPr lang="en-US" sz="2000" dirty="0" smtClean="0">
              <a:solidFill>
                <a:schemeClr val="accent4">
                  <a:lumMod val="50000"/>
                </a:schemeClr>
              </a:solidFill>
              <a:latin typeface="Arial Rounded MT Bold" pitchFamily="34" charset="0"/>
              <a:ea typeface="微软雅黑"/>
              <a:cs typeface="Posterama" panose="020B0504020200020000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33968" y="1893656"/>
            <a:ext cx="4143404" cy="584775"/>
          </a:xfrm>
          <a:prstGeom prst="rect">
            <a:avLst/>
          </a:prstGeom>
        </p:spPr>
        <p:style>
          <a:lnRef idx="0">
            <a:scrgbClr r="0" g="0" b="0"/>
          </a:lnRef>
          <a:fillRef idx="1001">
            <a:schemeClr val="lt2"/>
          </a:fillRef>
          <a:effectRef idx="0">
            <a:scrgbClr r="0" g="0" b="0"/>
          </a:effectRef>
          <a:fontRef idx="major"/>
        </p:style>
        <p:txBody>
          <a:bodyPr wrap="square" rtlCol="0">
            <a:spAutoFit/>
          </a:bodyPr>
          <a:lstStyle/>
          <a:p>
            <a:r>
              <a:rPr lang="en-US" sz="3200" dirty="0" smtClean="0">
                <a:latin typeface="Algerian" pitchFamily="82" charset="0"/>
                <a:cs typeface="Arial" pitchFamily="34" charset="0"/>
              </a:rPr>
              <a:t>Prepared by:-</a:t>
            </a:r>
            <a:endParaRPr lang="en-US" sz="3200" dirty="0">
              <a:latin typeface="Algerian" pitchFamily="82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640288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le 18">
            <a:extLst>
              <a:ext uri="{FF2B5EF4-FFF2-40B4-BE49-F238E27FC236}">
                <a16:creationId xmlns="" xmlns:a16="http://schemas.microsoft.com/office/drawing/2014/main" id="{5DF64211-DCD8-B458-DBD2-EBDA7AE33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711361" cy="1740114"/>
          </a:xfrm>
        </p:spPr>
        <p:txBody>
          <a:bodyPr/>
          <a:lstStyle/>
          <a:p>
            <a:r>
              <a:rPr lang="en-US" altLang="zh-CN" sz="5400" dirty="0"/>
              <a:t>Agenda</a:t>
            </a:r>
            <a:endParaRPr lang="en-US" sz="5400" dirty="0"/>
          </a:p>
        </p:txBody>
      </p:sp>
      <p:sp>
        <p:nvSpPr>
          <p:cNvPr id="16" name="Text Placeholder 15">
            <a:extLst>
              <a:ext uri="{FF2B5EF4-FFF2-40B4-BE49-F238E27FC236}">
                <a16:creationId xmlns="" xmlns:a16="http://schemas.microsoft.com/office/drawing/2014/main" id="{8FEA3BB9-F064-CFBE-C0BE-BB7A22A4DCF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="" xmlns:a16="http://schemas.microsoft.com/office/drawing/2014/main" id="{78024C77-A2F8-1ABA-5412-E6BB88B5FA1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IN" dirty="0" smtClean="0"/>
              <a:t>Primary Goal </a:t>
            </a:r>
            <a:endParaRPr lang="en-US" dirty="0"/>
          </a:p>
        </p:txBody>
      </p:sp>
      <p:sp>
        <p:nvSpPr>
          <p:cNvPr id="18" name="Text Placeholder 17">
            <a:extLst>
              <a:ext uri="{FF2B5EF4-FFF2-40B4-BE49-F238E27FC236}">
                <a16:creationId xmlns="" xmlns:a16="http://schemas.microsoft.com/office/drawing/2014/main" id="{241202DB-E499-EB19-8A48-A3301DA59ED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IN" dirty="0" smtClean="0"/>
              <a:t>Tech Blogs </a:t>
            </a:r>
            <a:endParaRPr lang="en-US" dirty="0"/>
          </a:p>
        </p:txBody>
      </p:sp>
      <p:sp>
        <p:nvSpPr>
          <p:cNvPr id="22" name="Text Placeholder 21">
            <a:extLst>
              <a:ext uri="{FF2B5EF4-FFF2-40B4-BE49-F238E27FC236}">
                <a16:creationId xmlns="" xmlns:a16="http://schemas.microsoft.com/office/drawing/2014/main" id="{D5402852-C1AD-6A4E-DAA7-0AE582A742F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US" dirty="0" smtClean="0"/>
              <a:t>Scope of Improvement</a:t>
            </a:r>
            <a:endParaRPr lang="en-US" dirty="0"/>
          </a:p>
        </p:txBody>
      </p:sp>
      <p:sp>
        <p:nvSpPr>
          <p:cNvPr id="24" name="Text Placeholder 23">
            <a:extLst>
              <a:ext uri="{FF2B5EF4-FFF2-40B4-BE49-F238E27FC236}">
                <a16:creationId xmlns="" xmlns:a16="http://schemas.microsoft.com/office/drawing/2014/main" id="{ABF1D337-2A3C-A0FB-A6CD-5E4B9D6DFD9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en-IN" dirty="0" smtClean="0"/>
              <a:t>Applications</a:t>
            </a:r>
            <a:endParaRPr lang="en-US" dirty="0"/>
          </a:p>
        </p:txBody>
      </p:sp>
      <p:sp>
        <p:nvSpPr>
          <p:cNvPr id="21" name="Footer Placeholder 19">
            <a:extLst>
              <a:ext uri="{FF2B5EF4-FFF2-40B4-BE49-F238E27FC236}">
                <a16:creationId xmlns="" xmlns:a16="http://schemas.microsoft.com/office/drawing/2014/main" id="{A6E539FA-B60E-5585-524F-1BFA8C5B3E2F}"/>
              </a:ext>
            </a:extLst>
          </p:cNvPr>
          <p:cNvSpPr txBox="1">
            <a:spLocks/>
          </p:cNvSpPr>
          <p:nvPr/>
        </p:nvSpPr>
        <p:spPr>
          <a:xfrm>
            <a:off x="486699" y="6085719"/>
            <a:ext cx="4114800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="" xmlns:a16="http://schemas.microsoft.com/office/drawing/2014/main" id="{CBE681AB-301C-4DC8-7FBD-FAA2CC6606AE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2</a:t>
            </a:fld>
            <a:endParaRPr lang="en-US" altLang="zh-CN" dirty="0"/>
          </a:p>
        </p:txBody>
      </p:sp>
      <p:pic>
        <p:nvPicPr>
          <p:cNvPr id="11" name="Picture 10" descr="LJ LOGO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688687" y="0"/>
            <a:ext cx="3214710" cy="85349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775535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=""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525" y="1055272"/>
            <a:ext cx="5117162" cy="1325563"/>
          </a:xfrm>
        </p:spPr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=""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28601" y="2512679"/>
            <a:ext cx="5347546" cy="4102292"/>
          </a:xfrm>
        </p:spPr>
        <p:txBody>
          <a:bodyPr/>
          <a:lstStyle/>
          <a:p>
            <a:pPr fontAlgn="base"/>
            <a:r>
              <a:rPr lang="en-US" sz="2000" dirty="0" smtClean="0"/>
              <a:t>A blog</a:t>
            </a:r>
            <a:r>
              <a:rPr lang="en-US" sz="2000" dirty="0" smtClean="0"/>
              <a:t> is a type </a:t>
            </a:r>
            <a:r>
              <a:rPr lang="en-US" sz="2000" dirty="0" smtClean="0"/>
              <a:t>of website</a:t>
            </a:r>
            <a:r>
              <a:rPr lang="en-US" sz="2000" dirty="0" smtClean="0"/>
              <a:t> </a:t>
            </a:r>
            <a:r>
              <a:rPr lang="en-US" sz="2000" dirty="0" smtClean="0"/>
              <a:t>in which we can add and see various type of blogs. </a:t>
            </a:r>
            <a:r>
              <a:rPr lang="en-US" sz="2000" dirty="0" smtClean="0"/>
              <a:t>Most blogs contain short, informal articles called </a:t>
            </a:r>
            <a:r>
              <a:rPr lang="en-US" sz="2000" b="1" dirty="0" smtClean="0"/>
              <a:t>blog posts</a:t>
            </a:r>
            <a:r>
              <a:rPr lang="en-US" sz="2000" dirty="0" smtClean="0"/>
              <a:t>. These posts usually contain some </a:t>
            </a:r>
            <a:r>
              <a:rPr lang="en-US" sz="2000" dirty="0" smtClean="0"/>
              <a:t>combination of</a:t>
            </a:r>
            <a:r>
              <a:rPr lang="en-US" sz="2000" dirty="0" smtClean="0"/>
              <a:t> </a:t>
            </a:r>
            <a:r>
              <a:rPr lang="en-US" sz="2000" b="1" dirty="0" smtClean="0"/>
              <a:t>text</a:t>
            </a:r>
            <a:r>
              <a:rPr lang="en-US" sz="2000" dirty="0" smtClean="0"/>
              <a:t>, </a:t>
            </a:r>
            <a:r>
              <a:rPr lang="en-US" sz="2000" b="1" dirty="0" smtClean="0"/>
              <a:t>photos</a:t>
            </a:r>
            <a:r>
              <a:rPr lang="en-US" sz="2000" dirty="0" smtClean="0"/>
              <a:t>, </a:t>
            </a:r>
            <a:r>
              <a:rPr lang="en-US" sz="2000" b="1" dirty="0" smtClean="0"/>
              <a:t>videos</a:t>
            </a:r>
            <a:r>
              <a:rPr lang="en-US" sz="2000" dirty="0" smtClean="0"/>
              <a:t>, and other media. At its core, a blog is just a space on the Web that you can create to record and express your </a:t>
            </a:r>
            <a:r>
              <a:rPr lang="en-US" sz="2000" b="1" dirty="0" smtClean="0"/>
              <a:t>opinions</a:t>
            </a:r>
            <a:r>
              <a:rPr lang="en-US" sz="2000" dirty="0" smtClean="0"/>
              <a:t>, </a:t>
            </a:r>
            <a:r>
              <a:rPr lang="en-US" sz="2000" b="1" dirty="0" smtClean="0"/>
              <a:t>experiences</a:t>
            </a:r>
            <a:r>
              <a:rPr lang="en-US" sz="2000" dirty="0" smtClean="0"/>
              <a:t>, and </a:t>
            </a:r>
            <a:r>
              <a:rPr lang="en-US" sz="2000" b="1" dirty="0" smtClean="0"/>
              <a:t>interests</a:t>
            </a:r>
            <a:r>
              <a:rPr lang="en-US" sz="2000" dirty="0" smtClean="0"/>
              <a:t>.</a:t>
            </a:r>
          </a:p>
          <a:p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dirty="0" smtClean="0"/>
              <a:t>.</a:t>
            </a:r>
            <a:endParaRPr lang="en-US" sz="2000" dirty="0"/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6" name="Freeform: Shape 5">
            <a:extLst>
              <a:ext uri="{FF2B5EF4-FFF2-40B4-BE49-F238E27FC236}">
                <a16:creationId xmlns="" xmlns:a16="http://schemas.microsoft.com/office/drawing/2014/main" id="{D91FB993-29E1-3DBD-8335-7970016F8DE7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7D6767F8-4670-E83D-85F4-1446B8B9D466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3</a:t>
            </a:fld>
            <a:endParaRPr lang="en-US" altLang="zh-CN" dirty="0"/>
          </a:p>
        </p:txBody>
      </p:sp>
      <p:pic>
        <p:nvPicPr>
          <p:cNvPr id="23" name="Picture Placeholder 22" descr="blog-photo.jpg"/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19731" r="19731"/>
          <a:stretch>
            <a:fillRect/>
          </a:stretch>
        </p:blipFill>
        <p:spPr>
          <a:xfrm>
            <a:off x="5575668" y="846667"/>
            <a:ext cx="6446999" cy="5774266"/>
          </a:xfrm>
        </p:spPr>
      </p:pic>
      <p:pic>
        <p:nvPicPr>
          <p:cNvPr id="24" name="Picture 23" descr="LJ LOGO.jpe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77554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itle 45">
            <a:extLst>
              <a:ext uri="{FF2B5EF4-FFF2-40B4-BE49-F238E27FC236}">
                <a16:creationId xmlns="" xmlns:a16="http://schemas.microsoft.com/office/drawing/2014/main" id="{4D761329-3BEF-0173-1328-A4DB26572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9576" y="812800"/>
            <a:ext cx="4441188" cy="1278468"/>
          </a:xfrm>
        </p:spPr>
        <p:txBody>
          <a:bodyPr/>
          <a:lstStyle/>
          <a:p>
            <a:r>
              <a:rPr lang="en-US" dirty="0" smtClean="0"/>
              <a:t>Primary Goal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="" xmlns:a16="http://schemas.microsoft.com/office/drawing/2014/main" id="{FC101F03-8617-09D4-619B-F38E2F0A4F15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02302" y="2827868"/>
            <a:ext cx="1570612" cy="1400276"/>
          </a:xfrm>
        </p:spPr>
        <p:txBody>
          <a:bodyPr/>
          <a:lstStyle/>
          <a:p>
            <a:r>
              <a:rPr lang="en-IN" dirty="0" smtClean="0"/>
              <a:t>Connect world through blog</a:t>
            </a:r>
            <a:endParaRPr lang="en-US" dirty="0"/>
          </a:p>
          <a:p>
            <a:endParaRPr lang="en-US" dirty="0"/>
          </a:p>
        </p:txBody>
      </p:sp>
      <p:pic>
        <p:nvPicPr>
          <p:cNvPr id="48" name="Picture placeholder 19" descr="Layout of website design sketches on white paper">
            <a:extLst>
              <a:ext uri="{FF2B5EF4-FFF2-40B4-BE49-F238E27FC236}">
                <a16:creationId xmlns="" xmlns:a16="http://schemas.microsoft.com/office/drawing/2014/main" id="{6D25AB81-B10A-BD11-E8FE-ECF8CB1B12F0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>
          <a:blip r:embed="rId3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>
          <a:blipFill>
            <a:blip r:embed="rId4"/>
            <a:stretch>
              <a:fillRect/>
            </a:stretch>
          </a:blipFill>
        </p:spPr>
      </p:pic>
      <p:sp>
        <p:nvSpPr>
          <p:cNvPr id="9" name="Text Placeholder 18">
            <a:extLst>
              <a:ext uri="{FF2B5EF4-FFF2-40B4-BE49-F238E27FC236}">
                <a16:creationId xmlns="" xmlns:a16="http://schemas.microsoft.com/office/drawing/2014/main" id="{FC101F03-8617-09D4-619B-F38E2F0A4F15}"/>
              </a:ext>
            </a:extLst>
          </p:cNvPr>
          <p:cNvSpPr txBox="1">
            <a:spLocks/>
          </p:cNvSpPr>
          <p:nvPr/>
        </p:nvSpPr>
        <p:spPr>
          <a:xfrm>
            <a:off x="6925734" y="2455335"/>
            <a:ext cx="5359400" cy="1092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IN" b="1" cap="all" dirty="0" smtClean="0"/>
              <a:t>THE  PRIMARY  GOAL  FOR  BLOG  WEBSITE  IS  TO  CONNECT  THE  WORLD  THROUGH BLOG  POSTS    </a:t>
            </a:r>
            <a:endParaRPr kumimoji="0" lang="en-US" sz="1800" i="0" u="none" strike="noStrike" kern="1200" cap="all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sz="1800" b="1" i="0" u="none" strike="noStrike" kern="1200" cap="all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Right Arrow 9"/>
          <p:cNvSpPr/>
          <p:nvPr/>
        </p:nvSpPr>
        <p:spPr>
          <a:xfrm>
            <a:off x="6206067" y="2531533"/>
            <a:ext cx="524934" cy="321734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6223000" y="3657599"/>
            <a:ext cx="524934" cy="321734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ext Placeholder 18">
            <a:extLst>
              <a:ext uri="{FF2B5EF4-FFF2-40B4-BE49-F238E27FC236}">
                <a16:creationId xmlns="" xmlns:a16="http://schemas.microsoft.com/office/drawing/2014/main" id="{FC101F03-8617-09D4-619B-F38E2F0A4F15}"/>
              </a:ext>
            </a:extLst>
          </p:cNvPr>
          <p:cNvSpPr txBox="1">
            <a:spLocks/>
          </p:cNvSpPr>
          <p:nvPr/>
        </p:nvSpPr>
        <p:spPr>
          <a:xfrm>
            <a:off x="6917267" y="3615268"/>
            <a:ext cx="5096933" cy="1092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defTabSz="914400" rtl="0" eaLnBrk="1" fontAlgn="auto" latinLnBrk="0" hangingPunct="1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IN" b="1" i="0" u="none" strike="noStrike" kern="1200" cap="all" spc="0" normalizeH="0" baseline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BLOG  </a:t>
            </a:r>
            <a:r>
              <a:rPr kumimoji="0" lang="en-IN" b="1" i="0" u="none" strike="noStrike" kern="1200" cap="all" spc="0" normalizeH="0" noProof="0" dirty="0" smtClean="0">
                <a:ln>
                  <a:noFill/>
                </a:ln>
                <a:effectLst/>
                <a:uLnTx/>
                <a:uFillTx/>
                <a:latin typeface="+mn-lt"/>
                <a:ea typeface="+mn-ea"/>
                <a:cs typeface="+mn-cs"/>
              </a:rPr>
              <a:t>WEBSITE  ALLOWS  USER  TO  ADD IMAGES  AND  TEXT  ABOUT  BLOGS   </a:t>
            </a:r>
            <a:endParaRPr kumimoji="0" lang="en-US" b="1" i="0" u="none" strike="noStrike" kern="1200" cap="all" spc="0" normalizeH="0" baseline="0" noProof="0" dirty="0" smtClean="0">
              <a:ln>
                <a:noFill/>
              </a:ln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1" i="0" u="none" strike="noStrike" kern="1200" cap="all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13" name="Picture 12" descr="LJ LOGO.jpe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  <p:sp>
        <p:nvSpPr>
          <p:cNvPr id="14" name="Text Placeholder 18">
            <a:extLst>
              <a:ext uri="{FF2B5EF4-FFF2-40B4-BE49-F238E27FC236}">
                <a16:creationId xmlns="" xmlns:a16="http://schemas.microsoft.com/office/drawing/2014/main" id="{FC101F03-8617-09D4-619B-F38E2F0A4F15}"/>
              </a:ext>
            </a:extLst>
          </p:cNvPr>
          <p:cNvSpPr txBox="1">
            <a:spLocks/>
          </p:cNvSpPr>
          <p:nvPr/>
        </p:nvSpPr>
        <p:spPr>
          <a:xfrm>
            <a:off x="7095067" y="4978402"/>
            <a:ext cx="5096933" cy="1092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13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b="1" i="0" u="none" strike="noStrike" kern="1200" cap="all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Text Placeholder 18">
            <a:extLst>
              <a:ext uri="{FF2B5EF4-FFF2-40B4-BE49-F238E27FC236}">
                <a16:creationId xmlns="" xmlns:a16="http://schemas.microsoft.com/office/drawing/2014/main" id="{FC101F03-8617-09D4-619B-F38E2F0A4F15}"/>
              </a:ext>
            </a:extLst>
          </p:cNvPr>
          <p:cNvSpPr txBox="1">
            <a:spLocks/>
          </p:cNvSpPr>
          <p:nvPr/>
        </p:nvSpPr>
        <p:spPr>
          <a:xfrm>
            <a:off x="6883401" y="4445002"/>
            <a:ext cx="5096933" cy="10921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>
              <a:lnSpc>
                <a:spcPct val="113000"/>
              </a:lnSpc>
              <a:spcBef>
                <a:spcPts val="1000"/>
              </a:spcBef>
            </a:pPr>
            <a:r>
              <a:rPr lang="en-US" b="1" dirty="0" smtClean="0"/>
              <a:t>BOOST BRAND AWARENESS AND REVENUE OF BUSINESSES</a:t>
            </a:r>
            <a:endParaRPr kumimoji="0" lang="en-US" b="1" i="0" u="none" strike="noStrike" kern="1200" cap="all" spc="0" normalizeH="0" baseline="0" noProof="0" dirty="0">
              <a:ln>
                <a:noFill/>
              </a:ln>
              <a:effectLst/>
              <a:uLnTx/>
              <a:uFillTx/>
              <a:ea typeface="+mn-ea"/>
              <a:cs typeface="+mn-cs"/>
            </a:endParaRPr>
          </a:p>
        </p:txBody>
      </p:sp>
      <p:sp>
        <p:nvSpPr>
          <p:cNvPr id="16" name="Right Arrow 15"/>
          <p:cNvSpPr/>
          <p:nvPr/>
        </p:nvSpPr>
        <p:spPr>
          <a:xfrm>
            <a:off x="6265333" y="4478865"/>
            <a:ext cx="524934" cy="321734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478079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="" xmlns:a16="http://schemas.microsoft.com/office/drawing/2014/main" id="{613663CA-BA5A-41E7-1FBE-D38846DFE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5079" y="2895600"/>
            <a:ext cx="5339387" cy="3147167"/>
          </a:xfrm>
        </p:spPr>
        <p:txBody>
          <a:bodyPr/>
          <a:lstStyle/>
          <a:p>
            <a:r>
              <a:rPr lang="en-US" b="0" dirty="0" smtClean="0"/>
              <a:t>Tech blogs are one of the best ways to stay updated with the latest technologies. But every blog offers a unique perspective on the subject.</a:t>
            </a:r>
            <a:r>
              <a:rPr lang="en-IN" b="0" dirty="0" smtClean="0"/>
              <a:t/>
            </a:r>
            <a:br>
              <a:rPr lang="en-IN" b="0" dirty="0" smtClean="0"/>
            </a:br>
            <a:r>
              <a:rPr lang="en-US" b="0" dirty="0" smtClean="0"/>
              <a:t/>
            </a:r>
            <a:br>
              <a:rPr lang="en-US" b="0" dirty="0" smtClean="0"/>
            </a:br>
            <a:r>
              <a:rPr lang="en-US" b="0" dirty="0" smtClean="0"/>
              <a:t>Technical bloggers write on topics with fine details of technical operations and focus on what the audience is interested in.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8A610345-FF40-D90A-5C88-A462A10E487B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E31C7500-E032-DBB5-A780-8247E3B7367B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5</a:t>
            </a:fld>
            <a:endParaRPr lang="en-US" altLang="zh-CN" noProof="0" dirty="0"/>
          </a:p>
        </p:txBody>
      </p:sp>
      <p:sp>
        <p:nvSpPr>
          <p:cNvPr id="7" name="Title 45">
            <a:extLst>
              <a:ext uri="{FF2B5EF4-FFF2-40B4-BE49-F238E27FC236}">
                <a16:creationId xmlns="" xmlns:a16="http://schemas.microsoft.com/office/drawing/2014/main" id="{4D761329-3BEF-0173-1328-A4DB26572AFF}"/>
              </a:ext>
            </a:extLst>
          </p:cNvPr>
          <p:cNvSpPr txBox="1">
            <a:spLocks/>
          </p:cNvSpPr>
          <p:nvPr/>
        </p:nvSpPr>
        <p:spPr>
          <a:xfrm>
            <a:off x="5931576" y="389466"/>
            <a:ext cx="4441188" cy="127846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IN" sz="4400" b="1" dirty="0" smtClean="0">
                <a:solidFill>
                  <a:schemeClr val="accent6"/>
                </a:solidFill>
                <a:ea typeface="+mj-ea"/>
                <a:cs typeface="+mj-cs"/>
              </a:rPr>
              <a:t>Tech Blogs</a:t>
            </a:r>
            <a:endParaRPr kumimoji="0" lang="en-US" sz="4400" b="1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9" name="Right Arrow 8"/>
          <p:cNvSpPr/>
          <p:nvPr/>
        </p:nvSpPr>
        <p:spPr>
          <a:xfrm>
            <a:off x="5308600" y="2294466"/>
            <a:ext cx="524934" cy="321734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Title 5">
            <a:extLst>
              <a:ext uri="{FF2B5EF4-FFF2-40B4-BE49-F238E27FC236}">
                <a16:creationId xmlns="" xmlns:a16="http://schemas.microsoft.com/office/drawing/2014/main" id="{613663CA-BA5A-41E7-1FBE-D38846DFEF75}"/>
              </a:ext>
            </a:extLst>
          </p:cNvPr>
          <p:cNvSpPr txBox="1">
            <a:spLocks/>
          </p:cNvSpPr>
          <p:nvPr/>
        </p:nvSpPr>
        <p:spPr>
          <a:xfrm>
            <a:off x="4295679" y="2336800"/>
            <a:ext cx="5339387" cy="31471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1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13" name="Title 5">
            <a:extLst>
              <a:ext uri="{FF2B5EF4-FFF2-40B4-BE49-F238E27FC236}">
                <a16:creationId xmlns="" xmlns:a16="http://schemas.microsoft.com/office/drawing/2014/main" id="{613663CA-BA5A-41E7-1FBE-D38846DFEF75}"/>
              </a:ext>
            </a:extLst>
          </p:cNvPr>
          <p:cNvSpPr txBox="1">
            <a:spLocks/>
          </p:cNvSpPr>
          <p:nvPr/>
        </p:nvSpPr>
        <p:spPr>
          <a:xfrm>
            <a:off x="5870478" y="2954867"/>
            <a:ext cx="5339387" cy="314716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700" b="1" i="0" u="none" strike="noStrike" kern="1200" cap="none" spc="0" normalizeH="0" baseline="0" noProof="0" dirty="0">
              <a:ln>
                <a:noFill/>
              </a:ln>
              <a:solidFill>
                <a:schemeClr val="accent6"/>
              </a:solidFill>
              <a:effectLst/>
              <a:uLnTx/>
              <a:uFillTx/>
              <a:latin typeface="+mn-lt"/>
              <a:ea typeface="+mj-ea"/>
              <a:cs typeface="+mj-cs"/>
            </a:endParaRPr>
          </a:p>
        </p:txBody>
      </p:sp>
      <p:sp>
        <p:nvSpPr>
          <p:cNvPr id="14" name="Right Arrow 13"/>
          <p:cNvSpPr/>
          <p:nvPr/>
        </p:nvSpPr>
        <p:spPr>
          <a:xfrm>
            <a:off x="5291667" y="4538132"/>
            <a:ext cx="524934" cy="321734"/>
          </a:xfrm>
          <a:prstGeom prst="rightArrow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5" name="Picture 14" descr="LJ LOGO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32955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itle 59">
            <a:extLst>
              <a:ext uri="{FF2B5EF4-FFF2-40B4-BE49-F238E27FC236}">
                <a16:creationId xmlns="" xmlns:a16="http://schemas.microsoft.com/office/drawing/2014/main" id="{0031CE36-F77D-3964-C169-771DBA49D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32637" y="787399"/>
            <a:ext cx="6599429" cy="1001375"/>
          </a:xfrm>
        </p:spPr>
        <p:txBody>
          <a:bodyPr/>
          <a:lstStyle/>
          <a:p>
            <a:r>
              <a:rPr lang="en-IN" dirty="0" smtClean="0"/>
              <a:t>Scope of Improvement</a:t>
            </a:r>
            <a:endParaRPr lang="en-US" dirty="0"/>
          </a:p>
        </p:txBody>
      </p:sp>
      <p:sp>
        <p:nvSpPr>
          <p:cNvPr id="37" name="Text Placeholder 36">
            <a:extLst>
              <a:ext uri="{FF2B5EF4-FFF2-40B4-BE49-F238E27FC236}">
                <a16:creationId xmlns="" xmlns:a16="http://schemas.microsoft.com/office/drawing/2014/main" id="{16D3C8BC-FB28-3127-D29E-D4195120A3C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4732867" y="1964268"/>
            <a:ext cx="3970867" cy="733762"/>
          </a:xfrm>
        </p:spPr>
        <p:txBody>
          <a:bodyPr/>
          <a:lstStyle/>
          <a:p>
            <a:r>
              <a:rPr lang="en-IN" sz="2400" dirty="0" smtClean="0"/>
              <a:t>Add comment section</a:t>
            </a:r>
            <a:endParaRPr lang="en-US" sz="2400" dirty="0"/>
          </a:p>
        </p:txBody>
      </p:sp>
      <p:sp>
        <p:nvSpPr>
          <p:cNvPr id="43" name="Text Placeholder 42">
            <a:extLst>
              <a:ext uri="{FF2B5EF4-FFF2-40B4-BE49-F238E27FC236}">
                <a16:creationId xmlns="" xmlns:a16="http://schemas.microsoft.com/office/drawing/2014/main" id="{520E98B6-7B33-8FD4-A662-31DD4B85E22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745438" y="2663249"/>
            <a:ext cx="6227361" cy="1155218"/>
          </a:xfrm>
        </p:spPr>
        <p:txBody>
          <a:bodyPr/>
          <a:lstStyle/>
          <a:p>
            <a:endParaRPr lang="en-IN" dirty="0" smtClean="0"/>
          </a:p>
          <a:p>
            <a:r>
              <a:rPr lang="en-US" sz="1800" dirty="0" smtClean="0"/>
              <a:t>Blog comments help you to understand what your readers want you to write about. Responding to comments helps you to deepen your relationship with your readers.</a:t>
            </a:r>
            <a:endParaRPr lang="en-US" sz="1800" dirty="0"/>
          </a:p>
        </p:txBody>
      </p:sp>
      <p:sp>
        <p:nvSpPr>
          <p:cNvPr id="35" name="Text Placeholder 34">
            <a:extLst>
              <a:ext uri="{FF2B5EF4-FFF2-40B4-BE49-F238E27FC236}">
                <a16:creationId xmlns="" xmlns:a16="http://schemas.microsoft.com/office/drawing/2014/main" id="{2C8E94EA-2767-D144-C1BB-32AA2C99723B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4763505" y="3845731"/>
            <a:ext cx="7428495" cy="587964"/>
          </a:xfrm>
        </p:spPr>
        <p:txBody>
          <a:bodyPr/>
          <a:lstStyle/>
          <a:p>
            <a:r>
              <a:rPr lang="en-IN" sz="2300" dirty="0" smtClean="0"/>
              <a:t>Allow all users to Update and Delete their Blogs</a:t>
            </a:r>
            <a:endParaRPr lang="en-US" sz="2300" dirty="0"/>
          </a:p>
        </p:txBody>
      </p:sp>
      <p:sp>
        <p:nvSpPr>
          <p:cNvPr id="44" name="Text Placeholder 43">
            <a:extLst>
              <a:ext uri="{FF2B5EF4-FFF2-40B4-BE49-F238E27FC236}">
                <a16:creationId xmlns="" xmlns:a16="http://schemas.microsoft.com/office/drawing/2014/main" id="{78466807-A2DA-EC5D-ACDE-B83D6F7169EA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4800600" y="4517450"/>
            <a:ext cx="6189133" cy="1727103"/>
          </a:xfrm>
        </p:spPr>
        <p:txBody>
          <a:bodyPr/>
          <a:lstStyle/>
          <a:p>
            <a:r>
              <a:rPr lang="en-US" sz="1800" dirty="0" smtClean="0"/>
              <a:t>Deleting outdated content can </a:t>
            </a:r>
            <a:r>
              <a:rPr lang="en-US" sz="1800" dirty="0" smtClean="0"/>
              <a:t>also improve user experience and boost your brand’s reputation by ensuring content is as accurate as </a:t>
            </a:r>
            <a:r>
              <a:rPr lang="en-US" sz="1800" dirty="0" smtClean="0"/>
              <a:t>possible</a:t>
            </a:r>
            <a:r>
              <a:rPr lang="en-US" sz="1800" dirty="0" smtClean="0"/>
              <a:t>.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2B243AAE-D428-CAAE-DCAF-0266FEEEAC70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6</a:t>
            </a:fld>
            <a:endParaRPr lang="en-US" altLang="zh-CN" dirty="0"/>
          </a:p>
        </p:txBody>
      </p:sp>
      <p:pic>
        <p:nvPicPr>
          <p:cNvPr id="12" name="Picture Placeholder 11" descr="blog2.jpg"/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l="25032" r="25032"/>
          <a:stretch>
            <a:fillRect/>
          </a:stretch>
        </p:blipFill>
        <p:spPr/>
      </p:pic>
      <p:pic>
        <p:nvPicPr>
          <p:cNvPr id="13" name="Picture 12" descr="LJ LOGO.jpe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4182148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="" xmlns:a16="http://schemas.microsoft.com/office/drawing/2014/main" id="{721E73BA-53B9-C0C1-476A-00736A64AB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132" y="910305"/>
            <a:ext cx="3994173" cy="1324895"/>
          </a:xfrm>
        </p:spPr>
        <p:txBody>
          <a:bodyPr/>
          <a:lstStyle/>
          <a:p>
            <a:r>
              <a:rPr lang="en-IN" dirty="0" smtClean="0"/>
              <a:t>Applications</a:t>
            </a: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="" xmlns:a16="http://schemas.microsoft.com/office/drawing/2014/main" id="{4CE5DE1C-24E7-3841-9376-89E91B4A476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4865208" y="1147335"/>
            <a:ext cx="6920392" cy="5388931"/>
          </a:xfrm>
        </p:spPr>
        <p:txBody>
          <a:bodyPr/>
          <a:lstStyle/>
          <a:p>
            <a:r>
              <a:rPr lang="en-US" sz="2600" dirty="0" smtClean="0"/>
              <a:t>A blog is used for learning, teaching, research, marketing, news, and business development. </a:t>
            </a:r>
            <a:endParaRPr lang="en-US" sz="2600" dirty="0" smtClean="0"/>
          </a:p>
          <a:p>
            <a:r>
              <a:rPr lang="en-IN" sz="2600" dirty="0" smtClean="0"/>
              <a:t>i.e.</a:t>
            </a:r>
            <a:r>
              <a:rPr lang="en-US" sz="2600" dirty="0" smtClean="0"/>
              <a:t>  teacher can use a blog to share their experiences and knowledge with the world</a:t>
            </a:r>
            <a:r>
              <a:rPr lang="en-US" sz="2600" dirty="0" smtClean="0"/>
              <a:t>.</a:t>
            </a:r>
          </a:p>
          <a:p>
            <a:r>
              <a:rPr lang="en-US" sz="2600" dirty="0" smtClean="0"/>
              <a:t>Your blog can be a personal diary, a project collaboration tool, a guide, or any means of communicating and publishing information on the web</a:t>
            </a:r>
            <a:r>
              <a:rPr lang="en-US" sz="2600" dirty="0" smtClean="0"/>
              <a:t>.</a:t>
            </a:r>
          </a:p>
          <a:p>
            <a:r>
              <a:rPr lang="en-US" sz="2600" dirty="0" smtClean="0"/>
              <a:t>According </a:t>
            </a:r>
            <a:r>
              <a:rPr lang="en-US" sz="2600" dirty="0" smtClean="0"/>
              <a:t>to a study by </a:t>
            </a:r>
            <a:r>
              <a:rPr lang="en-US" sz="2600" dirty="0" err="1" smtClean="0"/>
              <a:t>HubSpot</a:t>
            </a:r>
            <a:r>
              <a:rPr lang="en-US" sz="2600" dirty="0" smtClean="0"/>
              <a:t> </a:t>
            </a:r>
            <a:r>
              <a:rPr lang="en-US" sz="2600" dirty="0" smtClean="0"/>
              <a:t>Marketing, </a:t>
            </a:r>
            <a:r>
              <a:rPr lang="en-US" sz="2600" dirty="0" smtClean="0"/>
              <a:t>Businesses with blogs get 55% more website visitors than those without one</a:t>
            </a:r>
            <a:endParaRPr lang="en-US" sz="2600" dirty="0"/>
          </a:p>
          <a:p>
            <a:endParaRPr lang="en-US" sz="26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FD96C503-BABC-632E-06CA-12C8474920EB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47FEACEE-25B4-4A2D-B147-27296E36371D}" type="slidenum">
              <a:rPr lang="en-US" altLang="zh-CN" smtClean="0"/>
              <a:pPr/>
              <a:t>7</a:t>
            </a:fld>
            <a:endParaRPr lang="en-US" altLang="zh-CN" dirty="0"/>
          </a:p>
        </p:txBody>
      </p:sp>
      <p:pic>
        <p:nvPicPr>
          <p:cNvPr id="23" name="Picture 22" descr="LJ LOGO.jpe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858021" y="0"/>
            <a:ext cx="3214710" cy="853493"/>
          </a:xfrm>
          <a:prstGeom prst="rect">
            <a:avLst/>
          </a:prstGeom>
        </p:spPr>
      </p:pic>
    </p:spTree>
    <p:extLst>
      <p:ext uri="{BB962C8B-B14F-4D97-AF65-F5344CB8AC3E}">
        <p14:creationId xmlns="" xmlns:p14="http://schemas.microsoft.com/office/powerpoint/2010/main" val="2519727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=""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09733" y="2431671"/>
            <a:ext cx="5055698" cy="1325563"/>
          </a:xfrm>
        </p:spPr>
        <p:txBody>
          <a:bodyPr/>
          <a:lstStyle/>
          <a:p>
            <a:r>
              <a:rPr lang="en-US" sz="6600" dirty="0"/>
              <a:t>Thank you</a:t>
            </a:r>
          </a:p>
        </p:txBody>
      </p:sp>
      <p:pic>
        <p:nvPicPr>
          <p:cNvPr id="14" name="Picture Placeholder 13" descr="People working in office">
            <a:extLst>
              <a:ext uri="{FF2B5EF4-FFF2-40B4-BE49-F238E27FC236}">
                <a16:creationId xmlns="" xmlns:a16="http://schemas.microsoft.com/office/drawing/2014/main" id="{496155F4-61B2-441D-9F16-788866450DA2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6" name="Picture Placeholder 15" descr="People in an office discussing work over a laptop&#10;">
            <a:extLst>
              <a:ext uri="{FF2B5EF4-FFF2-40B4-BE49-F238E27FC236}">
                <a16:creationId xmlns="" xmlns:a16="http://schemas.microsoft.com/office/drawing/2014/main" id="{BCD5762E-DD49-42B3-9CA8-46A4AD7193E2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18" name="Picture Placeholder 17" descr="Layout of website design sketches on white paper">
            <a:extLst>
              <a:ext uri="{FF2B5EF4-FFF2-40B4-BE49-F238E27FC236}">
                <a16:creationId xmlns="" xmlns:a16="http://schemas.microsoft.com/office/drawing/2014/main" id="{1051CD21-1408-4D13-BF0B-0D7013AD2D0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28" name="Picture Placeholder 27" descr="Businesswoman reviewing sticky notes on a wall">
            <a:extLst>
              <a:ext uri="{FF2B5EF4-FFF2-40B4-BE49-F238E27FC236}">
                <a16:creationId xmlns="" xmlns:a16="http://schemas.microsoft.com/office/drawing/2014/main" id="{B746A775-E65C-70F6-9DB4-E51F7F2DAECE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6" cstate="print">
            <a:extLst>
              <a:ext uri="{28A0092B-C50C-407E-A947-70E740481C1C}">
                <a14:useLocalDpi xmlns=""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="" xmlns:p14="http://schemas.microsoft.com/office/powerpoint/2010/main" val="529279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ustom​​">
  <a:themeElements>
    <a:clrScheme name="Custom 9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803"/>
      </a:accent2>
      <a:accent3>
        <a:srgbClr val="DCD3CC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Hexagon Light Presentation_win32_v5" id="{045A9B2F-7300-4673-816B-F1EB3C673B2C}" vid="{27F8BD87-6984-44CA-8D4F-354B20CB0C1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4CFA8B0-C7B8-4655-A378-2962C04794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A0AD9BE2-6B3D-4616-B044-300A8177DEA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5515263-A3DE-4193-B6AA-5C449C94519F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Hexagon presentation light</Template>
  <TotalTime>292</TotalTime>
  <Words>242</Words>
  <Application>Microsoft Office PowerPoint</Application>
  <PresentationFormat>Custom</PresentationFormat>
  <Paragraphs>75</Paragraphs>
  <Slides>8</Slides>
  <Notes>8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Custom​​</vt:lpstr>
      <vt:lpstr>   Blog Website</vt:lpstr>
      <vt:lpstr>Agenda</vt:lpstr>
      <vt:lpstr>Introduction</vt:lpstr>
      <vt:lpstr>Primary Goal</vt:lpstr>
      <vt:lpstr>Tech blogs are one of the best ways to stay updated with the latest technologies. But every blog offers a unique perspective on the subject.  Technical bloggers write on topics with fine details of technical operations and focus on what the audience is interested in.</vt:lpstr>
      <vt:lpstr>Scope of Improvement</vt:lpstr>
      <vt:lpstr>Applications</vt:lpstr>
      <vt:lpstr>Thank you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parthiv kanpariya</dc:creator>
  <cp:lastModifiedBy>helLO</cp:lastModifiedBy>
  <cp:revision>26</cp:revision>
  <dcterms:created xsi:type="dcterms:W3CDTF">2023-09-28T11:49:11Z</dcterms:created>
  <dcterms:modified xsi:type="dcterms:W3CDTF">2023-09-28T17:01:09Z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